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57" r:id="rId4"/>
    <p:sldId id="292" r:id="rId5"/>
    <p:sldId id="260" r:id="rId6"/>
    <p:sldId id="264" r:id="rId7"/>
    <p:sldId id="268" r:id="rId8"/>
    <p:sldId id="273" r:id="rId9"/>
    <p:sldId id="274" r:id="rId10"/>
    <p:sldId id="276" r:id="rId11"/>
    <p:sldId id="278" r:id="rId12"/>
    <p:sldId id="285" r:id="rId13"/>
    <p:sldId id="288" r:id="rId14"/>
    <p:sldId id="289" r:id="rId15"/>
    <p:sldId id="293" r:id="rId16"/>
    <p:sldId id="290" r:id="rId17"/>
    <p:sldId id="286" r:id="rId18"/>
    <p:sldId id="287" r:id="rId19"/>
    <p:sldId id="29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94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068B6B-5AA1-4C45-AAB2-7AF07286B21D}" type="datetimeFigureOut">
              <a:rPr lang="en-US" smtClean="0"/>
              <a:t>2/12/2018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2EA2A9-EBED-4EA6-B47E-8A244FA2B4E0}" type="slidenum">
              <a:rPr lang="en-US" smtClean="0"/>
              <a:t>‹#›</a:t>
            </a:fld>
            <a:endParaRPr lang="en-US"/>
          </a:p>
        </p:txBody>
      </p:sp>
    </p:spTree>
    <p:extLst>
      <p:ext uri="{BB962C8B-B14F-4D97-AF65-F5344CB8AC3E}">
        <p14:creationId xmlns:p14="http://schemas.microsoft.com/office/powerpoint/2010/main" val="1912171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03AB66-71F6-4503-A3F5-92A1142CB7D9}" type="slidenum">
              <a:rPr lang="en-US" smtClean="0"/>
              <a:t>6</a:t>
            </a:fld>
            <a:endParaRPr lang="en-US"/>
          </a:p>
        </p:txBody>
      </p:sp>
    </p:spTree>
    <p:extLst>
      <p:ext uri="{BB962C8B-B14F-4D97-AF65-F5344CB8AC3E}">
        <p14:creationId xmlns:p14="http://schemas.microsoft.com/office/powerpoint/2010/main" val="4137928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03AB66-71F6-4503-A3F5-92A1142CB7D9}" type="slidenum">
              <a:rPr lang="en-US" smtClean="0"/>
              <a:t>7</a:t>
            </a:fld>
            <a:endParaRPr lang="en-US"/>
          </a:p>
        </p:txBody>
      </p:sp>
    </p:spTree>
    <p:extLst>
      <p:ext uri="{BB962C8B-B14F-4D97-AF65-F5344CB8AC3E}">
        <p14:creationId xmlns:p14="http://schemas.microsoft.com/office/powerpoint/2010/main" val="2587820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03AB66-71F6-4503-A3F5-92A1142CB7D9}" type="slidenum">
              <a:rPr lang="en-US" smtClean="0"/>
              <a:t>8</a:t>
            </a:fld>
            <a:endParaRPr lang="en-US"/>
          </a:p>
        </p:txBody>
      </p:sp>
    </p:spTree>
    <p:extLst>
      <p:ext uri="{BB962C8B-B14F-4D97-AF65-F5344CB8AC3E}">
        <p14:creationId xmlns:p14="http://schemas.microsoft.com/office/powerpoint/2010/main" val="2107774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Little America and Sinclair Services Company strives to provide excellent employee benefits at a minimal cost to the employee.</a:t>
            </a:r>
            <a:r>
              <a:rPr lang="en-US" baseline="0" dirty="0" smtClean="0"/>
              <a:t>  Employees who work an average of 32 or more hours per week are eligible for the following benefits:</a:t>
            </a:r>
          </a:p>
          <a:p>
            <a:r>
              <a:rPr lang="en-US" baseline="0" dirty="0" smtClean="0"/>
              <a:t>Medical, Dental and Vision insurance beginning the first day of the month following 60 days of continuous full time employment. The employee must enroll or decline within 31 days of eligibility or lose eligibility for coverage.  It is your responsibility to enroll; you will be given information about our insurance plan in approximately 45 days.  All employees are automatically given a $20,000 life insurance policy at no cost to them.  However, you must complete information regarding your beneficiary.   Employees also have the option of establishing a flexible spending account with pre tax dollars.   Employees are given sick and vacation time after one year of service.  Vacation time cannot be carried over from year to year, but sick leave can.  After one year of service, Memorial Day, Independence Day and Labor Day are paid holidays.  New Year’s Day, Thanksgiving Day, and Christmas Day are not paid, if not worked.  If you work one of these three holidays you are paid at one and one half times your regular wage.  </a:t>
            </a:r>
          </a:p>
          <a:p>
            <a:r>
              <a:rPr lang="en-US" baseline="0" dirty="0" smtClean="0"/>
              <a:t>Employees are eligible for discounts at other Little America properties and may also apply for a Sinclair card, which affords a 5% discount on all purchases. We also offer a discount if you buy fuel at the Travel Center.  Currently the discount is 15%.  See the HR manager for additional information.  The employee cafeteria provides meals for staff at a cost of $2.00, which is deducted from your paycheck.  You will use your identification card to clock in and out each shift, and to purchase meals in the employee cafeteria.   There is a $10.00 fee to replace lost cards.</a:t>
            </a:r>
            <a:endParaRPr lang="en-US" dirty="0"/>
          </a:p>
        </p:txBody>
      </p:sp>
      <p:sp>
        <p:nvSpPr>
          <p:cNvPr id="4" name="Slide Number Placeholder 3"/>
          <p:cNvSpPr>
            <a:spLocks noGrp="1"/>
          </p:cNvSpPr>
          <p:nvPr>
            <p:ph type="sldNum" sz="quarter" idx="10"/>
          </p:nvPr>
        </p:nvSpPr>
        <p:spPr/>
        <p:txBody>
          <a:bodyPr/>
          <a:lstStyle/>
          <a:p>
            <a:fld id="{0303AB66-71F6-4503-A3F5-92A1142CB7D9}" type="slidenum">
              <a:rPr lang="en-US" smtClean="0"/>
              <a:t>9</a:t>
            </a:fld>
            <a:endParaRPr lang="en-US"/>
          </a:p>
        </p:txBody>
      </p:sp>
    </p:spTree>
    <p:extLst>
      <p:ext uri="{BB962C8B-B14F-4D97-AF65-F5344CB8AC3E}">
        <p14:creationId xmlns:p14="http://schemas.microsoft.com/office/powerpoint/2010/main" val="1673484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03AB66-71F6-4503-A3F5-92A1142CB7D9}" type="slidenum">
              <a:rPr lang="en-US" smtClean="0"/>
              <a:t>10</a:t>
            </a:fld>
            <a:endParaRPr lang="en-US"/>
          </a:p>
        </p:txBody>
      </p:sp>
    </p:spTree>
    <p:extLst>
      <p:ext uri="{BB962C8B-B14F-4D97-AF65-F5344CB8AC3E}">
        <p14:creationId xmlns:p14="http://schemas.microsoft.com/office/powerpoint/2010/main" val="640881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03AB66-71F6-4503-A3F5-92A1142CB7D9}" type="slidenum">
              <a:rPr lang="en-US" smtClean="0"/>
              <a:t>11</a:t>
            </a:fld>
            <a:endParaRPr lang="en-US"/>
          </a:p>
        </p:txBody>
      </p:sp>
    </p:spTree>
    <p:extLst>
      <p:ext uri="{BB962C8B-B14F-4D97-AF65-F5344CB8AC3E}">
        <p14:creationId xmlns:p14="http://schemas.microsoft.com/office/powerpoint/2010/main" val="3930766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1B81C5-B7F7-48F9-9ECD-7CE64F34A1C8}"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E5ACA-1834-4C9B-AE94-6406A904FF27}" type="slidenum">
              <a:rPr lang="en-US" smtClean="0"/>
              <a:t>‹#›</a:t>
            </a:fld>
            <a:endParaRPr lang="en-US"/>
          </a:p>
        </p:txBody>
      </p:sp>
    </p:spTree>
    <p:extLst>
      <p:ext uri="{BB962C8B-B14F-4D97-AF65-F5344CB8AC3E}">
        <p14:creationId xmlns:p14="http://schemas.microsoft.com/office/powerpoint/2010/main" val="3545427272"/>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1B81C5-B7F7-48F9-9ECD-7CE64F34A1C8}"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E5ACA-1834-4C9B-AE94-6406A904FF27}" type="slidenum">
              <a:rPr lang="en-US" smtClean="0"/>
              <a:t>‹#›</a:t>
            </a:fld>
            <a:endParaRPr lang="en-US"/>
          </a:p>
        </p:txBody>
      </p:sp>
    </p:spTree>
    <p:extLst>
      <p:ext uri="{BB962C8B-B14F-4D97-AF65-F5344CB8AC3E}">
        <p14:creationId xmlns:p14="http://schemas.microsoft.com/office/powerpoint/2010/main" val="1406190759"/>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1B81C5-B7F7-48F9-9ECD-7CE64F34A1C8}"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E5ACA-1834-4C9B-AE94-6406A904FF27}" type="slidenum">
              <a:rPr lang="en-US" smtClean="0"/>
              <a:t>‹#›</a:t>
            </a:fld>
            <a:endParaRPr lang="en-US"/>
          </a:p>
        </p:txBody>
      </p:sp>
    </p:spTree>
    <p:extLst>
      <p:ext uri="{BB962C8B-B14F-4D97-AF65-F5344CB8AC3E}">
        <p14:creationId xmlns:p14="http://schemas.microsoft.com/office/powerpoint/2010/main" val="1912234360"/>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Landscape Fullscreen">
    <p:spTree>
      <p:nvGrpSpPr>
        <p:cNvPr id="1" name=""/>
        <p:cNvGrpSpPr/>
        <p:nvPr/>
      </p:nvGrpSpPr>
      <p:grpSpPr>
        <a:xfrm>
          <a:off x="0" y="0"/>
          <a:ext cx="0" cy="0"/>
          <a:chOff x="0" y="0"/>
          <a:chExt cx="0" cy="0"/>
        </a:xfrm>
      </p:grpSpPr>
      <p:sp>
        <p:nvSpPr>
          <p:cNvPr id="14" name="Picture Placeholder 13"/>
          <p:cNvSpPr>
            <a:spLocks noGrp="1" noChangeAspect="1"/>
          </p:cNvSpPr>
          <p:nvPr>
            <p:ph type="pic" sz="quarter" idx="10" hasCustomPrompt="1"/>
          </p:nvPr>
        </p:nvSpPr>
        <p:spPr>
          <a:xfrm>
            <a:off x="0" y="0"/>
            <a:ext cx="9144000" cy="6858000"/>
          </a:xfrm>
        </p:spPr>
        <p:txBody>
          <a:bodyPr anchor="t"/>
          <a:lstStyle>
            <a:extLst/>
          </a:lstStyle>
          <a:p>
            <a:pPr marL="0" marR="0" indent="0" algn="ctr">
              <a:buFontTx/>
              <a:buNone/>
            </a:pPr>
            <a:r>
              <a:rPr lang="en-US" i="0" dirty="0" smtClean="0"/>
              <a:t>Click icon to add full page picture</a:t>
            </a:r>
            <a:endParaRPr lang="en-US" i="0" baseline="0" dirty="0" smtClean="0"/>
          </a:p>
        </p:txBody>
      </p:sp>
      <p:sp>
        <p:nvSpPr>
          <p:cNvPr id="6" name="Rectangle 5"/>
          <p:cNvSpPr>
            <a:spLocks noGrp="1"/>
          </p:cNvSpPr>
          <p:nvPr>
            <p:ph type="dt" sz="half" idx="11"/>
          </p:nvPr>
        </p:nvSpPr>
        <p:spPr/>
        <p:txBody>
          <a:bodyPr/>
          <a:lstStyle>
            <a:extLst/>
          </a:lstStyle>
          <a:p>
            <a:pPr algn="r"/>
            <a:fld id="{9668B50E-0B48-4566-8609-C51CF752A7DF}" type="datetimeFigureOut">
              <a:rPr lang="en-US" smtClean="0">
                <a:solidFill>
                  <a:schemeClr val="bg1"/>
                </a:solidFill>
              </a:rPr>
              <a:pPr algn="r"/>
              <a:t>2/12/2018</a:t>
            </a:fld>
            <a:endParaRPr lang="en-US" dirty="0"/>
          </a:p>
        </p:txBody>
      </p:sp>
      <p:sp>
        <p:nvSpPr>
          <p:cNvPr id="7" name="Rectangle 6"/>
          <p:cNvSpPr>
            <a:spLocks noGrp="1"/>
          </p:cNvSpPr>
          <p:nvPr>
            <p:ph type="sldNum" sz="quarter" idx="12"/>
          </p:nvPr>
        </p:nvSpPr>
        <p:spPr/>
        <p:txBody>
          <a:bodyPr/>
          <a:lstStyle>
            <a:extLst/>
          </a:lstStyle>
          <a:p>
            <a:fld id="{8A4431D5-1B33-458B-8AFD-CECCB0FA18CB}" type="slidenum">
              <a:rPr lang="en-US" smtClean="0">
                <a:solidFill>
                  <a:srgbClr val="FFFFFF"/>
                </a:solidFill>
              </a:rPr>
              <a:pPr/>
              <a:t>‹#›</a:t>
            </a:fld>
            <a:endParaRPr lang="en-US" dirty="0"/>
          </a:p>
        </p:txBody>
      </p:sp>
      <p:sp>
        <p:nvSpPr>
          <p:cNvPr id="8" name="Rectangle 7"/>
          <p:cNvSpPr>
            <a:spLocks noGrp="1"/>
          </p:cNvSpPr>
          <p:nvPr>
            <p:ph type="ftr" sz="quarter" idx="13"/>
          </p:nvPr>
        </p:nvSpPr>
        <p:spPr/>
        <p:txBody>
          <a:bodyPr/>
          <a:lstStyle>
            <a:extLst/>
          </a:lstStyle>
          <a:p>
            <a:endParaRPr lang="en-US" dirty="0"/>
          </a:p>
        </p:txBody>
      </p:sp>
    </p:spTree>
    <p:extLst>
      <p:ext uri="{BB962C8B-B14F-4D97-AF65-F5344CB8AC3E}">
        <p14:creationId xmlns:p14="http://schemas.microsoft.com/office/powerpoint/2010/main" val="3779739031"/>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1B81C5-B7F7-48F9-9ECD-7CE64F34A1C8}"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E5ACA-1834-4C9B-AE94-6406A904FF27}" type="slidenum">
              <a:rPr lang="en-US" smtClean="0"/>
              <a:t>‹#›</a:t>
            </a:fld>
            <a:endParaRPr lang="en-US"/>
          </a:p>
        </p:txBody>
      </p:sp>
    </p:spTree>
    <p:extLst>
      <p:ext uri="{BB962C8B-B14F-4D97-AF65-F5344CB8AC3E}">
        <p14:creationId xmlns:p14="http://schemas.microsoft.com/office/powerpoint/2010/main" val="1560807455"/>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1B81C5-B7F7-48F9-9ECD-7CE64F34A1C8}"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E5ACA-1834-4C9B-AE94-6406A904FF27}" type="slidenum">
              <a:rPr lang="en-US" smtClean="0"/>
              <a:t>‹#›</a:t>
            </a:fld>
            <a:endParaRPr lang="en-US"/>
          </a:p>
        </p:txBody>
      </p:sp>
    </p:spTree>
    <p:extLst>
      <p:ext uri="{BB962C8B-B14F-4D97-AF65-F5344CB8AC3E}">
        <p14:creationId xmlns:p14="http://schemas.microsoft.com/office/powerpoint/2010/main" val="681682389"/>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1B81C5-B7F7-48F9-9ECD-7CE64F34A1C8}"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E5ACA-1834-4C9B-AE94-6406A904FF27}" type="slidenum">
              <a:rPr lang="en-US" smtClean="0"/>
              <a:t>‹#›</a:t>
            </a:fld>
            <a:endParaRPr lang="en-US"/>
          </a:p>
        </p:txBody>
      </p:sp>
    </p:spTree>
    <p:extLst>
      <p:ext uri="{BB962C8B-B14F-4D97-AF65-F5344CB8AC3E}">
        <p14:creationId xmlns:p14="http://schemas.microsoft.com/office/powerpoint/2010/main" val="3384101870"/>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1B81C5-B7F7-48F9-9ECD-7CE64F34A1C8}" type="datetimeFigureOut">
              <a:rPr lang="en-US" smtClean="0"/>
              <a:t>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E5ACA-1834-4C9B-AE94-6406A904FF27}" type="slidenum">
              <a:rPr lang="en-US" smtClean="0"/>
              <a:t>‹#›</a:t>
            </a:fld>
            <a:endParaRPr lang="en-US"/>
          </a:p>
        </p:txBody>
      </p:sp>
    </p:spTree>
    <p:extLst>
      <p:ext uri="{BB962C8B-B14F-4D97-AF65-F5344CB8AC3E}">
        <p14:creationId xmlns:p14="http://schemas.microsoft.com/office/powerpoint/2010/main" val="3670167906"/>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1B81C5-B7F7-48F9-9ECD-7CE64F34A1C8}" type="datetimeFigureOut">
              <a:rPr lang="en-US" smtClean="0"/>
              <a:t>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E5ACA-1834-4C9B-AE94-6406A904FF27}" type="slidenum">
              <a:rPr lang="en-US" smtClean="0"/>
              <a:t>‹#›</a:t>
            </a:fld>
            <a:endParaRPr lang="en-US"/>
          </a:p>
        </p:txBody>
      </p:sp>
    </p:spTree>
    <p:extLst>
      <p:ext uri="{BB962C8B-B14F-4D97-AF65-F5344CB8AC3E}">
        <p14:creationId xmlns:p14="http://schemas.microsoft.com/office/powerpoint/2010/main" val="2764317196"/>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B81C5-B7F7-48F9-9ECD-7CE64F34A1C8}" type="datetimeFigureOut">
              <a:rPr lang="en-US" smtClean="0"/>
              <a:t>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E5ACA-1834-4C9B-AE94-6406A904FF27}" type="slidenum">
              <a:rPr lang="en-US" smtClean="0"/>
              <a:t>‹#›</a:t>
            </a:fld>
            <a:endParaRPr lang="en-US"/>
          </a:p>
        </p:txBody>
      </p:sp>
    </p:spTree>
    <p:extLst>
      <p:ext uri="{BB962C8B-B14F-4D97-AF65-F5344CB8AC3E}">
        <p14:creationId xmlns:p14="http://schemas.microsoft.com/office/powerpoint/2010/main" val="4016939516"/>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B81C5-B7F7-48F9-9ECD-7CE64F34A1C8}"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E5ACA-1834-4C9B-AE94-6406A904FF27}" type="slidenum">
              <a:rPr lang="en-US" smtClean="0"/>
              <a:t>‹#›</a:t>
            </a:fld>
            <a:endParaRPr lang="en-US"/>
          </a:p>
        </p:txBody>
      </p:sp>
    </p:spTree>
    <p:extLst>
      <p:ext uri="{BB962C8B-B14F-4D97-AF65-F5344CB8AC3E}">
        <p14:creationId xmlns:p14="http://schemas.microsoft.com/office/powerpoint/2010/main" val="2447255552"/>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B81C5-B7F7-48F9-9ECD-7CE64F34A1C8}"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E5ACA-1834-4C9B-AE94-6406A904FF27}" type="slidenum">
              <a:rPr lang="en-US" smtClean="0"/>
              <a:t>‹#›</a:t>
            </a:fld>
            <a:endParaRPr lang="en-US"/>
          </a:p>
        </p:txBody>
      </p:sp>
    </p:spTree>
    <p:extLst>
      <p:ext uri="{BB962C8B-B14F-4D97-AF65-F5344CB8AC3E}">
        <p14:creationId xmlns:p14="http://schemas.microsoft.com/office/powerpoint/2010/main" val="1777723262"/>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B81C5-B7F7-48F9-9ECD-7CE64F34A1C8}" type="datetimeFigureOut">
              <a:rPr lang="en-US" smtClean="0"/>
              <a:t>2/12/2018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4E5ACA-1834-4C9B-AE94-6406A904FF27}" type="slidenum">
              <a:rPr lang="en-US" smtClean="0"/>
              <a:t>‹#›</a:t>
            </a:fld>
            <a:endParaRPr lang="en-US"/>
          </a:p>
        </p:txBody>
      </p:sp>
    </p:spTree>
    <p:extLst>
      <p:ext uri="{BB962C8B-B14F-4D97-AF65-F5344CB8AC3E}">
        <p14:creationId xmlns:p14="http://schemas.microsoft.com/office/powerpoint/2010/main" val="1922240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mailto:pfletcher@cheyenne.littleamerica.com" TargetMode="Externa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jpeg"/><Relationship Id="rId12" Type="http://schemas.openxmlformats.org/officeDocument/2006/relationships/image" Target="../media/image13.jp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g"/><Relationship Id="rId9"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 it Orientation, or is it Onboarding?</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Penny Fletcher, PHR, SHRM-CP</a:t>
            </a:r>
          </a:p>
          <a:p>
            <a:r>
              <a:rPr lang="en-US" dirty="0" err="1" smtClean="0"/>
              <a:t>Wyo</a:t>
            </a:r>
            <a:r>
              <a:rPr lang="en-US" dirty="0" smtClean="0"/>
              <a:t> SHRM Workforce Readiness Chair</a:t>
            </a:r>
          </a:p>
          <a:p>
            <a:r>
              <a:rPr lang="en-US" dirty="0" smtClean="0"/>
              <a:t>HR Manager, Little America Hotel Cheyenne</a:t>
            </a:r>
            <a:endParaRPr lang="en-US" dirty="0"/>
          </a:p>
        </p:txBody>
      </p:sp>
    </p:spTree>
    <p:extLst>
      <p:ext uri="{BB962C8B-B14F-4D97-AF65-F5344CB8AC3E}">
        <p14:creationId xmlns:p14="http://schemas.microsoft.com/office/powerpoint/2010/main" val="3967552877"/>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Health and Safety</a:t>
            </a:r>
            <a:endParaRPr lang="en-US" dirty="0"/>
          </a:p>
        </p:txBody>
      </p:sp>
      <p:sp>
        <p:nvSpPr>
          <p:cNvPr id="4" name="Content Placeholder 3"/>
          <p:cNvSpPr>
            <a:spLocks noGrp="1"/>
          </p:cNvSpPr>
          <p:nvPr>
            <p:ph idx="1"/>
          </p:nvPr>
        </p:nvSpPr>
        <p:spPr/>
        <p:txBody>
          <a:bodyPr/>
          <a:lstStyle/>
          <a:p>
            <a:r>
              <a:rPr lang="en-US" dirty="0" smtClean="0"/>
              <a:t>Wellness/smoking policy</a:t>
            </a:r>
          </a:p>
          <a:p>
            <a:r>
              <a:rPr lang="en-US" dirty="0" smtClean="0"/>
              <a:t>Workers Compensation</a:t>
            </a:r>
          </a:p>
          <a:p>
            <a:r>
              <a:rPr lang="en-US" dirty="0" smtClean="0"/>
              <a:t>Evacuation Plans</a:t>
            </a:r>
          </a:p>
          <a:p>
            <a:r>
              <a:rPr lang="en-US" dirty="0" smtClean="0"/>
              <a:t>Questions</a:t>
            </a:r>
            <a:endParaRPr lang="en-US" dirty="0"/>
          </a:p>
        </p:txBody>
      </p:sp>
    </p:spTree>
    <p:extLst>
      <p:ext uri="{BB962C8B-B14F-4D97-AF65-F5344CB8AC3E}">
        <p14:creationId xmlns:p14="http://schemas.microsoft.com/office/powerpoint/2010/main" val="4107902519"/>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Departmental Policies and Procedures</a:t>
            </a:r>
            <a:endParaRPr lang="en-US" dirty="0"/>
          </a:p>
        </p:txBody>
      </p:sp>
      <p:sp>
        <p:nvSpPr>
          <p:cNvPr id="4" name="Content Placeholder 3"/>
          <p:cNvSpPr>
            <a:spLocks noGrp="1"/>
          </p:cNvSpPr>
          <p:nvPr>
            <p:ph idx="1"/>
          </p:nvPr>
        </p:nvSpPr>
        <p:spPr/>
        <p:txBody>
          <a:bodyPr>
            <a:normAutofit fontScale="92500" lnSpcReduction="20000"/>
          </a:bodyPr>
          <a:lstStyle/>
          <a:p>
            <a:r>
              <a:rPr lang="en-US" dirty="0" smtClean="0"/>
              <a:t>Chain of Command/reporting structure</a:t>
            </a:r>
          </a:p>
          <a:p>
            <a:r>
              <a:rPr lang="en-US" dirty="0" smtClean="0"/>
              <a:t>Parking</a:t>
            </a:r>
          </a:p>
          <a:p>
            <a:r>
              <a:rPr lang="en-US" dirty="0" smtClean="0"/>
              <a:t>Cell phone use</a:t>
            </a:r>
          </a:p>
          <a:p>
            <a:r>
              <a:rPr lang="en-US" dirty="0" smtClean="0"/>
              <a:t>Timekeeping</a:t>
            </a:r>
          </a:p>
          <a:p>
            <a:r>
              <a:rPr lang="en-US" dirty="0" smtClean="0"/>
              <a:t>Attendance</a:t>
            </a:r>
          </a:p>
          <a:p>
            <a:r>
              <a:rPr lang="en-US" dirty="0" smtClean="0"/>
              <a:t>Uniforms</a:t>
            </a:r>
          </a:p>
          <a:p>
            <a:r>
              <a:rPr lang="en-US" dirty="0" smtClean="0"/>
              <a:t>Performance Evaluations</a:t>
            </a:r>
          </a:p>
          <a:p>
            <a:r>
              <a:rPr lang="en-US" dirty="0" smtClean="0"/>
              <a:t>Driver Consent</a:t>
            </a:r>
          </a:p>
          <a:p>
            <a:r>
              <a:rPr lang="en-US" dirty="0" smtClean="0"/>
              <a:t>Questions</a:t>
            </a:r>
          </a:p>
        </p:txBody>
      </p:sp>
    </p:spTree>
    <p:extLst>
      <p:ext uri="{BB962C8B-B14F-4D97-AF65-F5344CB8AC3E}">
        <p14:creationId xmlns:p14="http://schemas.microsoft.com/office/powerpoint/2010/main" val="3727358035"/>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solidFill>
              </a:rPr>
              <a:t>? </a:t>
            </a:r>
            <a:r>
              <a:rPr lang="en-US" dirty="0" smtClean="0"/>
              <a:t> </a:t>
            </a:r>
            <a:r>
              <a:rPr lang="en-US" dirty="0" smtClean="0">
                <a:solidFill>
                  <a:srgbClr val="FF0000"/>
                </a:solidFill>
              </a:rPr>
              <a:t>?</a:t>
            </a:r>
            <a:r>
              <a:rPr lang="en-US" dirty="0" smtClean="0"/>
              <a:t>  </a:t>
            </a:r>
            <a:r>
              <a:rPr lang="en-US" dirty="0" smtClean="0">
                <a:solidFill>
                  <a:srgbClr val="00B050"/>
                </a:solidFill>
              </a:rPr>
              <a:t>? </a:t>
            </a:r>
            <a:r>
              <a:rPr lang="en-US" dirty="0" smtClean="0"/>
              <a:t> </a:t>
            </a:r>
            <a:r>
              <a:rPr lang="en-US" dirty="0" smtClean="0">
                <a:solidFill>
                  <a:srgbClr val="FFC000"/>
                </a:solidFill>
                <a:latin typeface="Belgium" panose="04030605020002020C03" pitchFamily="82" charset="0"/>
              </a:rPr>
              <a:t>Around the Room</a:t>
            </a:r>
            <a:r>
              <a:rPr lang="en-US" dirty="0" smtClean="0">
                <a:latin typeface="Belgium" panose="04030605020002020C03" pitchFamily="82" charset="0"/>
              </a:rPr>
              <a:t>  </a:t>
            </a:r>
            <a:r>
              <a:rPr lang="en-US" dirty="0" smtClean="0">
                <a:solidFill>
                  <a:schemeClr val="accent4">
                    <a:lumMod val="75000"/>
                  </a:schemeClr>
                </a:solidFill>
              </a:rPr>
              <a:t>? </a:t>
            </a:r>
            <a:r>
              <a:rPr lang="en-US" dirty="0" smtClean="0">
                <a:solidFill>
                  <a:schemeClr val="accent5">
                    <a:lumMod val="75000"/>
                  </a:schemeClr>
                </a:solidFill>
              </a:rPr>
              <a:t>?</a:t>
            </a:r>
            <a:r>
              <a:rPr lang="en-US" dirty="0" smtClean="0"/>
              <a:t> </a:t>
            </a:r>
            <a:r>
              <a:rPr lang="en-US" dirty="0" smtClean="0">
                <a:solidFill>
                  <a:srgbClr val="5F5F5F"/>
                </a:solidFill>
              </a:rPr>
              <a:t> ?</a:t>
            </a:r>
            <a:endParaRPr lang="en-US" dirty="0">
              <a:solidFill>
                <a:srgbClr val="5F5F5F"/>
              </a:solidFill>
            </a:endParaRPr>
          </a:p>
        </p:txBody>
      </p:sp>
      <p:sp>
        <p:nvSpPr>
          <p:cNvPr id="3" name="Content Placeholder 2"/>
          <p:cNvSpPr>
            <a:spLocks noGrp="1"/>
          </p:cNvSpPr>
          <p:nvPr>
            <p:ph idx="1"/>
          </p:nvPr>
        </p:nvSpPr>
        <p:spPr/>
        <p:txBody>
          <a:bodyPr/>
          <a:lstStyle/>
          <a:p>
            <a:pPr marL="0" indent="0">
              <a:buNone/>
            </a:pPr>
            <a:r>
              <a:rPr lang="en-US" dirty="0" smtClean="0">
                <a:latin typeface="Eras Demi ITC" panose="020B0805030504020804" pitchFamily="34" charset="0"/>
              </a:rPr>
              <a:t>What is one thing that has stuck with you so far today?</a:t>
            </a:r>
          </a:p>
          <a:p>
            <a:pPr marL="0" indent="0">
              <a:buNone/>
            </a:pPr>
            <a:endParaRPr lang="en-US" dirty="0">
              <a:latin typeface="Eras Demi ITC" panose="020B0805030504020804" pitchFamily="34" charset="0"/>
            </a:endParaRPr>
          </a:p>
          <a:p>
            <a:pPr marL="0" indent="0">
              <a:buNone/>
            </a:pPr>
            <a:r>
              <a:rPr lang="en-US" dirty="0" smtClean="0">
                <a:latin typeface="Eras Demi ITC" panose="020B0805030504020804" pitchFamily="34" charset="0"/>
              </a:rPr>
              <a:t>What is a burning question you still have about the onboarding process?</a:t>
            </a:r>
            <a:endParaRPr lang="en-US" dirty="0">
              <a:latin typeface="Eras Demi ITC" panose="020B0805030504020804" pitchFamily="34" charset="0"/>
            </a:endParaRPr>
          </a:p>
        </p:txBody>
      </p:sp>
    </p:spTree>
    <p:extLst>
      <p:ext uri="{BB962C8B-B14F-4D97-AF65-F5344CB8AC3E}">
        <p14:creationId xmlns:p14="http://schemas.microsoft.com/office/powerpoint/2010/main" val="1356125457"/>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Now…to get Manager Buy In</a:t>
            </a:r>
            <a:endParaRPr lang="en-US" dirty="0"/>
          </a:p>
        </p:txBody>
      </p:sp>
      <p:pic>
        <p:nvPicPr>
          <p:cNvPr id="1026" name="Picture 2" descr="C:\Users\pfletcher\AppData\Local\Microsoft\Windows\Temporary Internet Files\Content.IE5\EVR9CGC5\9551-3d-bar-graph-meeting-pv[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1200" y="1272381"/>
            <a:ext cx="54864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2622508"/>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838200"/>
            <a:ext cx="8940546" cy="5123522"/>
          </a:xfrm>
          <a:prstGeom prst="rect">
            <a:avLst/>
          </a:prstGeom>
        </p:spPr>
      </p:pic>
    </p:spTree>
    <p:extLst>
      <p:ext uri="{BB962C8B-B14F-4D97-AF65-F5344CB8AC3E}">
        <p14:creationId xmlns:p14="http://schemas.microsoft.com/office/powerpoint/2010/main" val="1063674090"/>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statistics</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7030A0"/>
                </a:solidFill>
              </a:rPr>
              <a:t>Bamboo HR </a:t>
            </a:r>
            <a:r>
              <a:rPr lang="en-US" dirty="0" smtClean="0"/>
              <a:t>(2014) average company loses 1 in 6 new hires each of  the first three months</a:t>
            </a:r>
          </a:p>
          <a:p>
            <a:r>
              <a:rPr lang="en-US" dirty="0" smtClean="0">
                <a:solidFill>
                  <a:srgbClr val="7030A0"/>
                </a:solidFill>
              </a:rPr>
              <a:t>Aberdeen Group </a:t>
            </a:r>
            <a:r>
              <a:rPr lang="en-US" dirty="0" smtClean="0"/>
              <a:t>(2009) 54% of companies with onboarding programs reported higher employee engagement</a:t>
            </a:r>
          </a:p>
          <a:p>
            <a:r>
              <a:rPr lang="en-US" dirty="0" smtClean="0">
                <a:solidFill>
                  <a:srgbClr val="7030A0"/>
                </a:solidFill>
              </a:rPr>
              <a:t>SHRM </a:t>
            </a:r>
            <a:r>
              <a:rPr lang="en-US" dirty="0" smtClean="0"/>
              <a:t>(2010)the average cost to fill a position is between $300 and 18,000</a:t>
            </a:r>
          </a:p>
          <a:p>
            <a:r>
              <a:rPr lang="en-US" dirty="0" err="1" smtClean="0">
                <a:solidFill>
                  <a:srgbClr val="7030A0"/>
                </a:solidFill>
              </a:rPr>
              <a:t>OfficeTeam</a:t>
            </a:r>
            <a:r>
              <a:rPr lang="en-US" dirty="0" smtClean="0">
                <a:solidFill>
                  <a:schemeClr val="accent4">
                    <a:lumMod val="75000"/>
                  </a:schemeClr>
                </a:solidFill>
              </a:rPr>
              <a:t> </a:t>
            </a:r>
            <a:r>
              <a:rPr lang="en-US" dirty="0" smtClean="0"/>
              <a:t>(2015) 40% of millennials want better onboarding</a:t>
            </a:r>
          </a:p>
          <a:p>
            <a:endParaRPr lang="en-US" dirty="0"/>
          </a:p>
        </p:txBody>
      </p:sp>
    </p:spTree>
    <p:extLst>
      <p:ext uri="{BB962C8B-B14F-4D97-AF65-F5344CB8AC3E}">
        <p14:creationId xmlns:p14="http://schemas.microsoft.com/office/powerpoint/2010/main" val="2399995228"/>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Ahead for these Challenges</a:t>
            </a:r>
            <a:endParaRPr lang="en-US" dirty="0"/>
          </a:p>
        </p:txBody>
      </p:sp>
      <p:sp>
        <p:nvSpPr>
          <p:cNvPr id="3" name="Content Placeholder 2"/>
          <p:cNvSpPr>
            <a:spLocks noGrp="1"/>
          </p:cNvSpPr>
          <p:nvPr>
            <p:ph idx="1"/>
          </p:nvPr>
        </p:nvSpPr>
        <p:spPr/>
        <p:txBody>
          <a:bodyPr/>
          <a:lstStyle/>
          <a:p>
            <a:r>
              <a:rPr lang="en-US" dirty="0" smtClean="0"/>
              <a:t>“We Don’t Have Time”</a:t>
            </a:r>
          </a:p>
          <a:p>
            <a:r>
              <a:rPr lang="en-US" dirty="0" smtClean="0"/>
              <a:t>“That’s HR’s Job”</a:t>
            </a:r>
          </a:p>
          <a:p>
            <a:r>
              <a:rPr lang="en-US" dirty="0" smtClean="0"/>
              <a:t>Who will train/what makes a good trainer</a:t>
            </a:r>
          </a:p>
          <a:p>
            <a:r>
              <a:rPr lang="en-US" dirty="0" smtClean="0"/>
              <a:t>Short term vs long term</a:t>
            </a:r>
            <a:endParaRPr lang="en-US" dirty="0"/>
          </a:p>
        </p:txBody>
      </p:sp>
    </p:spTree>
    <p:extLst>
      <p:ext uri="{BB962C8B-B14F-4D97-AF65-F5344CB8AC3E}">
        <p14:creationId xmlns:p14="http://schemas.microsoft.com/office/powerpoint/2010/main" val="2484215669"/>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Debrief</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Role Clarity</a:t>
            </a:r>
          </a:p>
          <a:p>
            <a:pPr marL="514350" indent="-514350">
              <a:buAutoNum type="arabicPeriod"/>
            </a:pPr>
            <a:endParaRPr lang="en-US" dirty="0"/>
          </a:p>
          <a:p>
            <a:pPr marL="514350" indent="-514350">
              <a:buAutoNum type="arabicPeriod"/>
            </a:pPr>
            <a:r>
              <a:rPr lang="en-US" dirty="0" smtClean="0"/>
              <a:t>Manager Involvement</a:t>
            </a:r>
          </a:p>
          <a:p>
            <a:pPr marL="514350" indent="-514350">
              <a:buAutoNum type="arabicPeriod"/>
            </a:pPr>
            <a:endParaRPr lang="en-US" dirty="0"/>
          </a:p>
          <a:p>
            <a:pPr marL="514350" indent="-514350">
              <a:buAutoNum type="arabicPeriod"/>
            </a:pPr>
            <a:r>
              <a:rPr lang="en-US" dirty="0" smtClean="0"/>
              <a:t>Navigating the Culture</a:t>
            </a:r>
            <a:endParaRPr lang="en-US" dirty="0"/>
          </a:p>
        </p:txBody>
      </p:sp>
    </p:spTree>
    <p:extLst>
      <p:ext uri="{BB962C8B-B14F-4D97-AF65-F5344CB8AC3E}">
        <p14:creationId xmlns:p14="http://schemas.microsoft.com/office/powerpoint/2010/main" val="2274826262"/>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we go from here?</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 Welcome </a:t>
            </a:r>
          </a:p>
          <a:p>
            <a:pPr>
              <a:buFont typeface="Wingdings" panose="05000000000000000000" pitchFamily="2" charset="2"/>
              <a:buChar char="q"/>
            </a:pPr>
            <a:r>
              <a:rPr lang="en-US" dirty="0" smtClean="0"/>
              <a:t>Essential information Day One…what did you wish you </a:t>
            </a:r>
            <a:r>
              <a:rPr lang="en-US" smtClean="0"/>
              <a:t>knew your first day on the job?</a:t>
            </a:r>
            <a:endParaRPr lang="en-US" dirty="0" smtClean="0"/>
          </a:p>
          <a:p>
            <a:pPr>
              <a:buFont typeface="Wingdings" panose="05000000000000000000" pitchFamily="2" charset="2"/>
              <a:buChar char="q"/>
            </a:pPr>
            <a:r>
              <a:rPr lang="en-US" dirty="0" smtClean="0"/>
              <a:t>By the end of the first week</a:t>
            </a:r>
          </a:p>
          <a:p>
            <a:pPr>
              <a:buFont typeface="Wingdings" panose="05000000000000000000" pitchFamily="2" charset="2"/>
              <a:buChar char="q"/>
            </a:pPr>
            <a:endParaRPr lang="en-US" dirty="0"/>
          </a:p>
          <a:p>
            <a:pPr>
              <a:buFont typeface="Wingdings" panose="05000000000000000000" pitchFamily="2" charset="2"/>
              <a:buChar char="q"/>
            </a:pPr>
            <a:r>
              <a:rPr lang="en-US" dirty="0" smtClean="0"/>
              <a:t> What do they need to hear seven times?</a:t>
            </a:r>
          </a:p>
          <a:p>
            <a:pPr>
              <a:buFont typeface="Wingdings" panose="05000000000000000000" pitchFamily="2" charset="2"/>
              <a:buChar char="q"/>
            </a:pPr>
            <a:r>
              <a:rPr lang="en-US" dirty="0" smtClean="0"/>
              <a:t>What information should also be addressed during employee orientation?</a:t>
            </a:r>
            <a:endParaRPr lang="en-US" dirty="0"/>
          </a:p>
        </p:txBody>
      </p:sp>
    </p:spTree>
    <p:extLst>
      <p:ext uri="{BB962C8B-B14F-4D97-AF65-F5344CB8AC3E}">
        <p14:creationId xmlns:p14="http://schemas.microsoft.com/office/powerpoint/2010/main" val="3614697551"/>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pfletcher@cheyenne.littleamerica.com</a:t>
            </a:r>
            <a:endParaRPr lang="en-US" dirty="0" smtClean="0"/>
          </a:p>
          <a:p>
            <a:pPr marL="0" indent="0">
              <a:buNone/>
            </a:pPr>
            <a:r>
              <a:rPr lang="en-US" dirty="0" smtClean="0"/>
              <a:t>307-775-8485</a:t>
            </a:r>
          </a:p>
          <a:p>
            <a:pPr marL="0" indent="0">
              <a:buNone/>
            </a:pPr>
            <a:endParaRPr lang="en-US" dirty="0"/>
          </a:p>
          <a:p>
            <a:pPr marL="0" indent="0">
              <a:buNone/>
            </a:pPr>
            <a:r>
              <a:rPr lang="en-US" dirty="0" smtClean="0"/>
              <a:t>          </a:t>
            </a:r>
          </a:p>
          <a:p>
            <a:pPr marL="0" indent="0">
              <a:buNone/>
            </a:pPr>
            <a:r>
              <a:rPr lang="en-US" dirty="0" smtClean="0"/>
              <a:t>            Wyoming SHRM</a:t>
            </a:r>
          </a:p>
          <a:p>
            <a:pPr marL="0" indent="0">
              <a:buNone/>
            </a:pPr>
            <a:r>
              <a:rPr lang="en-US" dirty="0"/>
              <a:t> </a:t>
            </a:r>
            <a:r>
              <a:rPr lang="en-US" dirty="0" smtClean="0"/>
              <a:t>            Wyoming SHRM</a:t>
            </a:r>
          </a:p>
          <a:p>
            <a:pPr marL="0" indent="0">
              <a:buNone/>
            </a:pPr>
            <a:r>
              <a:rPr lang="en-US" dirty="0" smtClean="0"/>
              <a:t>              @SHRMWY</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580" y="3507581"/>
            <a:ext cx="766762" cy="76676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435" y="4351866"/>
            <a:ext cx="904875" cy="904875"/>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9129" y="5410200"/>
            <a:ext cx="855663" cy="855663"/>
          </a:xfrm>
          <a:prstGeom prst="rect">
            <a:avLst/>
          </a:prstGeom>
        </p:spPr>
      </p:pic>
    </p:spTree>
    <p:extLst>
      <p:ext uri="{BB962C8B-B14F-4D97-AF65-F5344CB8AC3E}">
        <p14:creationId xmlns:p14="http://schemas.microsoft.com/office/powerpoint/2010/main" val="3688103467"/>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Before we can onboard, we need to hire!</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68128" y="1295400"/>
            <a:ext cx="4634132" cy="4495800"/>
          </a:xfrm>
        </p:spPr>
      </p:pic>
      <p:sp>
        <p:nvSpPr>
          <p:cNvPr id="4" name="Text Placeholder 3"/>
          <p:cNvSpPr>
            <a:spLocks noGrp="1"/>
          </p:cNvSpPr>
          <p:nvPr>
            <p:ph type="body" sz="half" idx="2"/>
          </p:nvPr>
        </p:nvSpPr>
        <p:spPr/>
        <p:txBody>
          <a:bodyPr anchor="ctr"/>
          <a:lstStyle/>
          <a:p>
            <a:pPr marL="285750" indent="-285750">
              <a:buFont typeface="Wingdings" panose="05000000000000000000" pitchFamily="2" charset="2"/>
              <a:buChar char="q"/>
            </a:pP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How soon do you call after you get a resume/application?</a:t>
            </a:r>
          </a:p>
          <a:p>
            <a:pPr marL="285750" indent="-285750">
              <a:buFont typeface="Wingdings" panose="05000000000000000000" pitchFamily="2" charset="2"/>
              <a:buChar char="q"/>
            </a:pP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Who is part of the interview process?</a:t>
            </a:r>
          </a:p>
          <a:p>
            <a:pPr marL="285750" indent="-285750">
              <a:buFont typeface="Wingdings" panose="05000000000000000000" pitchFamily="2" charset="2"/>
              <a:buChar char="q"/>
            </a:pP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How do you communicate with HR and other impacted staff</a:t>
            </a:r>
          </a:p>
          <a:p>
            <a:pPr marL="285750" indent="-285750">
              <a:buFont typeface="Wingdings" panose="05000000000000000000" pitchFamily="2" charset="2"/>
              <a:buChar char="q"/>
            </a:pP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What is the new hire timeline?</a:t>
            </a:r>
          </a:p>
          <a:p>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83271397"/>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solidFill>
              </a:rPr>
              <a:t>? </a:t>
            </a:r>
            <a:r>
              <a:rPr lang="en-US" dirty="0" smtClean="0"/>
              <a:t> </a:t>
            </a:r>
            <a:r>
              <a:rPr lang="en-US" dirty="0" smtClean="0">
                <a:solidFill>
                  <a:srgbClr val="FF0000"/>
                </a:solidFill>
              </a:rPr>
              <a:t>?</a:t>
            </a:r>
            <a:r>
              <a:rPr lang="en-US" dirty="0" smtClean="0"/>
              <a:t>  </a:t>
            </a:r>
            <a:r>
              <a:rPr lang="en-US" dirty="0" smtClean="0">
                <a:solidFill>
                  <a:srgbClr val="00B050"/>
                </a:solidFill>
              </a:rPr>
              <a:t>? </a:t>
            </a:r>
            <a:r>
              <a:rPr lang="en-US" dirty="0" smtClean="0"/>
              <a:t> </a:t>
            </a:r>
            <a:r>
              <a:rPr lang="en-US" dirty="0" smtClean="0">
                <a:solidFill>
                  <a:srgbClr val="FFC000"/>
                </a:solidFill>
                <a:latin typeface="Belgium" panose="04030605020002020C03" pitchFamily="82" charset="0"/>
              </a:rPr>
              <a:t>Around the Room</a:t>
            </a:r>
            <a:r>
              <a:rPr lang="en-US" dirty="0" smtClean="0">
                <a:latin typeface="Belgium" panose="04030605020002020C03" pitchFamily="82" charset="0"/>
              </a:rPr>
              <a:t>  </a:t>
            </a:r>
            <a:r>
              <a:rPr lang="en-US" dirty="0" smtClean="0">
                <a:solidFill>
                  <a:schemeClr val="accent4">
                    <a:lumMod val="75000"/>
                  </a:schemeClr>
                </a:solidFill>
              </a:rPr>
              <a:t>? </a:t>
            </a:r>
            <a:r>
              <a:rPr lang="en-US" dirty="0" smtClean="0">
                <a:solidFill>
                  <a:schemeClr val="accent5">
                    <a:lumMod val="75000"/>
                  </a:schemeClr>
                </a:solidFill>
              </a:rPr>
              <a:t>?</a:t>
            </a:r>
            <a:r>
              <a:rPr lang="en-US" dirty="0" smtClean="0"/>
              <a:t> </a:t>
            </a:r>
            <a:r>
              <a:rPr lang="en-US" dirty="0" smtClean="0">
                <a:solidFill>
                  <a:srgbClr val="5F5F5F"/>
                </a:solidFill>
              </a:rPr>
              <a:t> ?</a:t>
            </a:r>
            <a:endParaRPr lang="en-US" dirty="0">
              <a:solidFill>
                <a:srgbClr val="5F5F5F"/>
              </a:solidFill>
            </a:endParaRPr>
          </a:p>
        </p:txBody>
      </p:sp>
      <p:sp>
        <p:nvSpPr>
          <p:cNvPr id="3" name="Content Placeholder 2"/>
          <p:cNvSpPr>
            <a:spLocks noGrp="1"/>
          </p:cNvSpPr>
          <p:nvPr>
            <p:ph idx="1"/>
          </p:nvPr>
        </p:nvSpPr>
        <p:spPr/>
        <p:txBody>
          <a:bodyPr/>
          <a:lstStyle/>
          <a:p>
            <a:pPr marL="0" indent="0">
              <a:buNone/>
            </a:pPr>
            <a:r>
              <a:rPr lang="en-US" dirty="0" smtClean="0">
                <a:latin typeface="Eras Demi ITC" panose="020B0805030504020804" pitchFamily="34" charset="0"/>
              </a:rPr>
              <a:t>What do you think onboarding is, and what is one thing you think you do very well when onboarding?</a:t>
            </a:r>
            <a:endParaRPr lang="en-US" dirty="0">
              <a:latin typeface="Eras Demi ITC" panose="020B0805030504020804" pitchFamily="34" charset="0"/>
            </a:endParaRPr>
          </a:p>
        </p:txBody>
      </p:sp>
    </p:spTree>
    <p:extLst>
      <p:ext uri="{BB962C8B-B14F-4D97-AF65-F5344CB8AC3E}">
        <p14:creationId xmlns:p14="http://schemas.microsoft.com/office/powerpoint/2010/main" val="3962171589"/>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Orientation vs Onboarding</a:t>
            </a:r>
            <a:endParaRPr lang="en-US" dirty="0"/>
          </a:p>
        </p:txBody>
      </p:sp>
      <p:sp>
        <p:nvSpPr>
          <p:cNvPr id="5" name="Content Placeholder 4"/>
          <p:cNvSpPr>
            <a:spLocks noGrp="1"/>
          </p:cNvSpPr>
          <p:nvPr>
            <p:ph sz="half" idx="1"/>
          </p:nvPr>
        </p:nvSpPr>
        <p:spPr/>
        <p:txBody>
          <a:bodyPr/>
          <a:lstStyle/>
          <a:p>
            <a:r>
              <a:rPr lang="en-US" dirty="0" smtClean="0"/>
              <a:t>Procedures/Policies</a:t>
            </a:r>
          </a:p>
          <a:p>
            <a:r>
              <a:rPr lang="en-US" dirty="0" smtClean="0"/>
              <a:t>Chain of command</a:t>
            </a:r>
          </a:p>
          <a:p>
            <a:r>
              <a:rPr lang="en-US" dirty="0" smtClean="0"/>
              <a:t>Specific Task Training</a:t>
            </a:r>
          </a:p>
          <a:p>
            <a:r>
              <a:rPr lang="en-US" dirty="0" smtClean="0"/>
              <a:t>“Who’s Who”</a:t>
            </a:r>
          </a:p>
          <a:p>
            <a:r>
              <a:rPr lang="en-US" dirty="0" smtClean="0"/>
              <a:t>Benefits and other paperwork	</a:t>
            </a:r>
          </a:p>
          <a:p>
            <a:r>
              <a:rPr lang="en-US" dirty="0" smtClean="0"/>
              <a:t>Access to computers, </a:t>
            </a:r>
            <a:r>
              <a:rPr lang="en-US" dirty="0" err="1" smtClean="0"/>
              <a:t>etc</a:t>
            </a:r>
            <a:r>
              <a:rPr lang="en-US" dirty="0" smtClean="0"/>
              <a:t>	</a:t>
            </a:r>
            <a:endParaRPr lang="en-US" dirty="0" smtClean="0"/>
          </a:p>
          <a:p>
            <a:r>
              <a:rPr lang="en-US" dirty="0" smtClean="0"/>
              <a:t>One time</a:t>
            </a:r>
            <a:r>
              <a:rPr lang="en-US" dirty="0" smtClean="0"/>
              <a:t>	</a:t>
            </a:r>
            <a:endParaRPr lang="en-US" dirty="0"/>
          </a:p>
        </p:txBody>
      </p:sp>
      <p:sp>
        <p:nvSpPr>
          <p:cNvPr id="6" name="Content Placeholder 5"/>
          <p:cNvSpPr>
            <a:spLocks noGrp="1"/>
          </p:cNvSpPr>
          <p:nvPr>
            <p:ph sz="half" idx="2"/>
          </p:nvPr>
        </p:nvSpPr>
        <p:spPr/>
        <p:txBody>
          <a:bodyPr/>
          <a:lstStyle/>
          <a:p>
            <a:r>
              <a:rPr lang="en-US" dirty="0" smtClean="0"/>
              <a:t>Forming relationships</a:t>
            </a:r>
          </a:p>
          <a:p>
            <a:r>
              <a:rPr lang="en-US" sz="2600" dirty="0" smtClean="0"/>
              <a:t>Performance expectations</a:t>
            </a:r>
          </a:p>
          <a:p>
            <a:r>
              <a:rPr lang="en-US" sz="2600" dirty="0" smtClean="0"/>
              <a:t>Company </a:t>
            </a:r>
            <a:r>
              <a:rPr lang="en-US" sz="2600" dirty="0" smtClean="0"/>
              <a:t>Culture</a:t>
            </a:r>
          </a:p>
          <a:p>
            <a:pPr lvl="1"/>
            <a:r>
              <a:rPr lang="en-US" sz="2200" dirty="0" smtClean="0"/>
              <a:t>Mission</a:t>
            </a:r>
          </a:p>
          <a:p>
            <a:pPr lvl="1"/>
            <a:r>
              <a:rPr lang="en-US" sz="2200" dirty="0" smtClean="0"/>
              <a:t>Vision</a:t>
            </a:r>
          </a:p>
          <a:p>
            <a:pPr lvl="1"/>
            <a:r>
              <a:rPr lang="en-US" sz="2200" dirty="0" smtClean="0"/>
              <a:t>Values</a:t>
            </a:r>
            <a:endParaRPr lang="en-US" sz="2200" dirty="0" smtClean="0"/>
          </a:p>
          <a:p>
            <a:r>
              <a:rPr lang="en-US" sz="2600" dirty="0" smtClean="0"/>
              <a:t>Ongoing</a:t>
            </a:r>
            <a:endParaRPr lang="en-US" sz="2600" dirty="0"/>
          </a:p>
        </p:txBody>
      </p:sp>
    </p:spTree>
    <p:extLst>
      <p:ext uri="{BB962C8B-B14F-4D97-AF65-F5344CB8AC3E}">
        <p14:creationId xmlns:p14="http://schemas.microsoft.com/office/powerpoint/2010/main" val="938263581"/>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Eras Demi ITC" panose="020B0805030504020804" pitchFamily="34" charset="0"/>
              </a:rPr>
              <a:t>Condensed Employee Orientation </a:t>
            </a:r>
            <a:br>
              <a:rPr lang="en-US" dirty="0" smtClean="0">
                <a:latin typeface="Eras Demi ITC" panose="020B0805030504020804" pitchFamily="34" charset="0"/>
              </a:rPr>
            </a:b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819400" y="381000"/>
            <a:ext cx="4038600" cy="4038600"/>
          </a:xfrm>
        </p:spPr>
      </p:pic>
    </p:spTree>
    <p:extLst>
      <p:ext uri="{BB962C8B-B14F-4D97-AF65-F5344CB8AC3E}">
        <p14:creationId xmlns:p14="http://schemas.microsoft.com/office/powerpoint/2010/main" val="2040282461"/>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Orientation Topics Covered</a:t>
            </a:r>
            <a:endParaRPr lang="en-US" dirty="0"/>
          </a:p>
        </p:txBody>
      </p:sp>
      <p:sp>
        <p:nvSpPr>
          <p:cNvPr id="4" name="Content Placeholder 3"/>
          <p:cNvSpPr>
            <a:spLocks noGrp="1"/>
          </p:cNvSpPr>
          <p:nvPr>
            <p:ph idx="1"/>
          </p:nvPr>
        </p:nvSpPr>
        <p:spPr/>
        <p:txBody>
          <a:bodyPr/>
          <a:lstStyle/>
          <a:p>
            <a:r>
              <a:rPr lang="en-US" dirty="0" smtClean="0"/>
              <a:t>General Standards of Conduct</a:t>
            </a:r>
          </a:p>
          <a:p>
            <a:r>
              <a:rPr lang="en-US" dirty="0" smtClean="0"/>
              <a:t>Little America Service Standards</a:t>
            </a:r>
          </a:p>
          <a:p>
            <a:pPr marL="0" indent="0">
              <a:buNone/>
            </a:pPr>
            <a:endParaRPr lang="en-US" dirty="0" smtClean="0"/>
          </a:p>
          <a:p>
            <a:r>
              <a:rPr lang="en-US" dirty="0" smtClean="0"/>
              <a:t>Health and Safety</a:t>
            </a:r>
          </a:p>
          <a:p>
            <a:r>
              <a:rPr lang="en-US" dirty="0" smtClean="0"/>
              <a:t>Benefits</a:t>
            </a:r>
          </a:p>
          <a:p>
            <a:r>
              <a:rPr lang="en-US" dirty="0" smtClean="0"/>
              <a:t>Departmental policies/procedures</a:t>
            </a:r>
          </a:p>
          <a:p>
            <a:r>
              <a:rPr lang="en-US" dirty="0" smtClean="0"/>
              <a:t>Questions</a:t>
            </a:r>
          </a:p>
          <a:p>
            <a:pPr marL="0" indent="0">
              <a:buNone/>
            </a:pP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38400" y="2819400"/>
            <a:ext cx="3352800" cy="657412"/>
          </a:xfrm>
          <a:prstGeom prst="rect">
            <a:avLst/>
          </a:prstGeom>
        </p:spPr>
      </p:pic>
    </p:spTree>
    <p:extLst>
      <p:ext uri="{BB962C8B-B14F-4D97-AF65-F5344CB8AC3E}">
        <p14:creationId xmlns:p14="http://schemas.microsoft.com/office/powerpoint/2010/main" val="1929433599"/>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Harassment Policy</a:t>
            </a:r>
            <a:endParaRPr lang="en-US" dirty="0"/>
          </a:p>
        </p:txBody>
      </p:sp>
      <p:sp>
        <p:nvSpPr>
          <p:cNvPr id="3" name="Content Placeholder 2"/>
          <p:cNvSpPr>
            <a:spLocks noGrp="1"/>
          </p:cNvSpPr>
          <p:nvPr>
            <p:ph idx="1"/>
          </p:nvPr>
        </p:nvSpPr>
        <p:spPr/>
        <p:txBody>
          <a:bodyPr/>
          <a:lstStyle/>
          <a:p>
            <a:pPr marL="0" indent="0">
              <a:buNone/>
            </a:pPr>
            <a:r>
              <a:rPr lang="en-US" dirty="0" smtClean="0"/>
              <a:t>The company policy, in compliance with Federal law, prohibits</a:t>
            </a:r>
          </a:p>
          <a:p>
            <a:r>
              <a:rPr lang="en-US" dirty="0" smtClean="0"/>
              <a:t>Unwelcome sexual advances</a:t>
            </a:r>
          </a:p>
          <a:p>
            <a:r>
              <a:rPr lang="en-US" dirty="0" smtClean="0"/>
              <a:t>Requests for sexual favors</a:t>
            </a:r>
          </a:p>
          <a:p>
            <a:r>
              <a:rPr lang="en-US" dirty="0" smtClean="0"/>
              <a:t>Other verbal or physical conduct of a sexual nature made to an employee</a:t>
            </a:r>
          </a:p>
          <a:p>
            <a:pPr marL="0" indent="0">
              <a:buNone/>
            </a:pPr>
            <a:r>
              <a:rPr lang="en-US" dirty="0" smtClean="0"/>
              <a:t>Any complaints involving sexual harassment will be taken seriously and investigated promptly.</a:t>
            </a:r>
            <a:endParaRPr lang="en-US" dirty="0"/>
          </a:p>
        </p:txBody>
      </p:sp>
    </p:spTree>
    <p:extLst>
      <p:ext uri="{BB962C8B-B14F-4D97-AF65-F5344CB8AC3E}">
        <p14:creationId xmlns:p14="http://schemas.microsoft.com/office/powerpoint/2010/main" val="1604335923"/>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2600" y="381000"/>
            <a:ext cx="6019800" cy="323165"/>
          </a:xfrm>
          <a:prstGeom prst="rect">
            <a:avLst/>
          </a:prstGeom>
        </p:spPr>
        <p:txBody>
          <a:bodyPr wrap="square">
            <a:spAutoFit/>
          </a:bodyPr>
          <a:lstStyle/>
          <a:p>
            <a:pPr algn="ctr"/>
            <a:r>
              <a:rPr lang="en-US" sz="1500" i="1" dirty="0" smtClean="0">
                <a:effectLst>
                  <a:outerShdw blurRad="38100" dist="38100" dir="2700000" algn="tl">
                    <a:srgbClr val="000000">
                      <a:alpha val="43137"/>
                    </a:srgbClr>
                  </a:outerShdw>
                </a:effectLst>
                <a:latin typeface="Calibri" panose="020F0502020204030204" pitchFamily="34" charset="0"/>
              </a:rPr>
              <a:t>Meet the Cheyenne Management Team</a:t>
            </a:r>
            <a:endParaRPr lang="en-US" sz="1500" i="1" dirty="0">
              <a:effectLst>
                <a:outerShdw blurRad="38100" dist="38100" dir="2700000" algn="tl">
                  <a:srgbClr val="000000">
                    <a:alpha val="43137"/>
                  </a:srgbClr>
                </a:outerShdw>
              </a:effectLst>
              <a:latin typeface="Calibri" panose="020F050202020403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416706" y="1295400"/>
            <a:ext cx="1294074" cy="138966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7600" y="657339"/>
            <a:ext cx="2209800" cy="1866900"/>
          </a:xfrm>
          <a:prstGeom prst="rect">
            <a:avLst/>
          </a:prstGeom>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2380" y="3060931"/>
            <a:ext cx="1981198" cy="1476375"/>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5400000">
            <a:off x="6290458" y="4104585"/>
            <a:ext cx="1542060" cy="1123950"/>
          </a:xfrm>
          <a:prstGeom prst="rect">
            <a:avLst/>
          </a:prstGeom>
        </p:spPr>
      </p:pic>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061547" y="1174172"/>
            <a:ext cx="1128712" cy="1524000"/>
          </a:xfrm>
          <a:prstGeom prst="rect">
            <a:avLst/>
          </a:prstGeom>
        </p:spPr>
      </p:pic>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848600" y="5447115"/>
            <a:ext cx="1161060" cy="1161060"/>
          </a:xfrm>
          <a:prstGeom prst="rect">
            <a:avLst/>
          </a:prstGeom>
        </p:spPr>
      </p:pic>
      <p:pic>
        <p:nvPicPr>
          <p:cNvPr id="14" name="Picture 1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5400000">
            <a:off x="7480276" y="3353113"/>
            <a:ext cx="1657975" cy="1142999"/>
          </a:xfrm>
          <a:prstGeom prst="rect">
            <a:avLst/>
          </a:prstGeom>
        </p:spPr>
      </p:pic>
      <p:pic>
        <p:nvPicPr>
          <p:cNvPr id="10" name="Picture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rot="5400000">
            <a:off x="837529" y="4902126"/>
            <a:ext cx="1859523" cy="1552575"/>
          </a:xfrm>
          <a:prstGeom prst="rect">
            <a:avLst/>
          </a:prstGeom>
        </p:spPr>
      </p:pic>
      <p:pic>
        <p:nvPicPr>
          <p:cNvPr id="15" name="Picture 14" descr="C:\Users\pfletcher\AppData\Local\Microsoft\Windows\Temporary Internet Files\Content.Outlook\5NMWQ4VY\20170223_130948.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985288" y="711809"/>
            <a:ext cx="1333500" cy="177799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Placeholder 11"/>
          <p:cNvPicPr>
            <a:picLocks noGrp="1" noChangeAspect="1"/>
          </p:cNvPicPr>
          <p:nvPr>
            <p:ph type="pic" sz="quarter" idx="10"/>
          </p:nvPr>
        </p:nvPicPr>
        <p:blipFill>
          <a:blip r:embed="rId12">
            <a:extLst>
              <a:ext uri="{28A0092B-C50C-407E-A947-70E740481C1C}">
                <a14:useLocalDpi xmlns:a14="http://schemas.microsoft.com/office/drawing/2010/main" val="0"/>
              </a:ext>
            </a:extLst>
          </a:blip>
          <a:srcRect l="12500" r="12500"/>
          <a:stretch>
            <a:fillRect/>
          </a:stretch>
        </p:blipFill>
        <p:spPr>
          <a:xfrm>
            <a:off x="3190259" y="2971800"/>
            <a:ext cx="2955637" cy="2216728"/>
          </a:xfrm>
        </p:spPr>
      </p:pic>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835400" y="5332320"/>
            <a:ext cx="1854200" cy="1390650"/>
          </a:xfrm>
          <a:prstGeom prst="rect">
            <a:avLst/>
          </a:prstGeom>
        </p:spPr>
      </p:pic>
    </p:spTree>
    <p:extLst>
      <p:ext uri="{BB962C8B-B14F-4D97-AF65-F5344CB8AC3E}">
        <p14:creationId xmlns:p14="http://schemas.microsoft.com/office/powerpoint/2010/main" val="2287888254"/>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143000"/>
          </a:xfrm>
        </p:spPr>
        <p:txBody>
          <a:bodyPr/>
          <a:lstStyle/>
          <a:p>
            <a:r>
              <a:rPr lang="en-US" dirty="0" smtClean="0"/>
              <a:t>Benefits</a:t>
            </a:r>
            <a:endParaRPr lang="en-US" dirty="0"/>
          </a:p>
        </p:txBody>
      </p:sp>
      <p:sp>
        <p:nvSpPr>
          <p:cNvPr id="4" name="Content Placeholder 3"/>
          <p:cNvSpPr>
            <a:spLocks noGrp="1"/>
          </p:cNvSpPr>
          <p:nvPr>
            <p:ph idx="1"/>
          </p:nvPr>
        </p:nvSpPr>
        <p:spPr/>
        <p:txBody>
          <a:bodyPr>
            <a:normAutofit fontScale="85000" lnSpcReduction="20000"/>
          </a:bodyPr>
          <a:lstStyle/>
          <a:p>
            <a:r>
              <a:rPr lang="en-US" dirty="0" smtClean="0"/>
              <a:t>Insurance</a:t>
            </a:r>
          </a:p>
          <a:p>
            <a:r>
              <a:rPr lang="en-US" dirty="0" smtClean="0"/>
              <a:t>401 K</a:t>
            </a:r>
          </a:p>
          <a:p>
            <a:r>
              <a:rPr lang="en-US" dirty="0" smtClean="0"/>
              <a:t>Paid Time Off</a:t>
            </a:r>
          </a:p>
          <a:p>
            <a:r>
              <a:rPr lang="en-US" dirty="0" smtClean="0"/>
              <a:t>R&amp;R</a:t>
            </a:r>
          </a:p>
          <a:p>
            <a:r>
              <a:rPr lang="en-US" dirty="0" smtClean="0"/>
              <a:t>Employee Discounts</a:t>
            </a:r>
          </a:p>
          <a:p>
            <a:r>
              <a:rPr lang="en-US" dirty="0" smtClean="0"/>
              <a:t>Employee Cafeteria</a:t>
            </a:r>
          </a:p>
          <a:p>
            <a:r>
              <a:rPr lang="en-US" dirty="0" smtClean="0"/>
              <a:t>FMLA</a:t>
            </a:r>
          </a:p>
          <a:p>
            <a:r>
              <a:rPr lang="en-US" dirty="0" smtClean="0"/>
              <a:t>Funeral Leave</a:t>
            </a:r>
          </a:p>
          <a:p>
            <a:r>
              <a:rPr lang="en-US" dirty="0" smtClean="0"/>
              <a:t>Tuition assistance</a:t>
            </a:r>
          </a:p>
          <a:p>
            <a:r>
              <a:rPr lang="en-US" dirty="0" smtClean="0"/>
              <a:t>Questions</a:t>
            </a:r>
            <a:endParaRPr lang="en-US" dirty="0"/>
          </a:p>
        </p:txBody>
      </p:sp>
    </p:spTree>
    <p:extLst>
      <p:ext uri="{BB962C8B-B14F-4D97-AF65-F5344CB8AC3E}">
        <p14:creationId xmlns:p14="http://schemas.microsoft.com/office/powerpoint/2010/main" val="2959813219"/>
      </p:ext>
    </p:extLst>
  </p:cSld>
  <p:clrMapOvr>
    <a:masterClrMapping/>
  </p:clrMapOvr>
  <mc:AlternateContent xmlns:mc="http://schemas.openxmlformats.org/markup-compatibility/2006" xmlns:p14="http://schemas.microsoft.com/office/powerpoint/2010/main">
    <mc:Choice Requires="p14">
      <p:transition p14:dur="10" advClick="0">
        <p:fade/>
      </p:transition>
    </mc:Choice>
    <mc:Fallback xmlns="">
      <p:transition advClick="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804</Words>
  <Application>Microsoft Office PowerPoint</Application>
  <PresentationFormat>On-screen Show (4:3)</PresentationFormat>
  <Paragraphs>113</Paragraphs>
  <Slides>19</Slides>
  <Notes>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Is it Orientation, or is it Onboarding?</vt:lpstr>
      <vt:lpstr>Before we can onboard, we need to hire!</vt:lpstr>
      <vt:lpstr>?  ?  ?  Around the Room  ? ?  ?</vt:lpstr>
      <vt:lpstr>Orientation vs Onboarding</vt:lpstr>
      <vt:lpstr>Condensed Employee Orientation  </vt:lpstr>
      <vt:lpstr>Orientation Topics Covered</vt:lpstr>
      <vt:lpstr>Sexual Harassment Policy</vt:lpstr>
      <vt:lpstr>PowerPoint Presentation</vt:lpstr>
      <vt:lpstr>Benefits</vt:lpstr>
      <vt:lpstr>Health and Safety</vt:lpstr>
      <vt:lpstr>Departmental Policies and Procedures</vt:lpstr>
      <vt:lpstr>?  ?  ?  Around the Room  ? ?  ?</vt:lpstr>
      <vt:lpstr>Now…to get Manager Buy In</vt:lpstr>
      <vt:lpstr>PowerPoint Presentation</vt:lpstr>
      <vt:lpstr>Some statistics</vt:lpstr>
      <vt:lpstr>Plan Ahead for these Challenges</vt:lpstr>
      <vt:lpstr>Article Debrief</vt:lpstr>
      <vt:lpstr>Where do we go from here?</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Onboarding</dc:title>
  <dc:creator>Sinclair</dc:creator>
  <cp:lastModifiedBy>Penny Fletcher</cp:lastModifiedBy>
  <cp:revision>23</cp:revision>
  <dcterms:created xsi:type="dcterms:W3CDTF">2017-10-05T20:36:25Z</dcterms:created>
  <dcterms:modified xsi:type="dcterms:W3CDTF">2018-02-12T18:40:36Z</dcterms:modified>
</cp:coreProperties>
</file>